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57" r:id="rId4"/>
    <p:sldId id="258" r:id="rId5"/>
    <p:sldId id="259" r:id="rId6"/>
    <p:sldId id="266" r:id="rId7"/>
    <p:sldId id="268" r:id="rId8"/>
    <p:sldId id="267" r:id="rId9"/>
    <p:sldId id="271" r:id="rId10"/>
    <p:sldId id="273" r:id="rId11"/>
    <p:sldId id="274" r:id="rId12"/>
    <p:sldId id="275" r:id="rId13"/>
    <p:sldId id="278" r:id="rId14"/>
    <p:sldId id="279" r:id="rId15"/>
    <p:sldId id="280" r:id="rId16"/>
    <p:sldId id="281" r:id="rId17"/>
    <p:sldId id="28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61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640BE4-54F0-447E-824C-E583E640057A}" type="datetimeFigureOut">
              <a:rPr lang="en-KE" smtClean="0"/>
              <a:t>12/12/2019</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337484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640BE4-54F0-447E-824C-E583E640057A}" type="datetimeFigureOut">
              <a:rPr lang="en-KE" smtClean="0"/>
              <a:t>12/12/2019</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338977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640BE4-54F0-447E-824C-E583E640057A}" type="datetimeFigureOut">
              <a:rPr lang="en-KE" smtClean="0"/>
              <a:t>12/12/2019</a:t>
            </a:fld>
            <a:endParaRPr lang="en-KE"/>
          </a:p>
        </p:txBody>
      </p:sp>
      <p:sp>
        <p:nvSpPr>
          <p:cNvPr id="5" name="Footer Placeholder 4"/>
          <p:cNvSpPr>
            <a:spLocks noGrp="1"/>
          </p:cNvSpPr>
          <p:nvPr>
            <p:ph type="ftr" sz="quarter" idx="11"/>
          </p:nvPr>
        </p:nvSpPr>
        <p:spPr/>
        <p:txBody>
          <a:bodyPr/>
          <a:lstStyle/>
          <a:p>
            <a:endParaRPr lang="en-KE"/>
          </a:p>
        </p:txBody>
      </p:sp>
      <p:sp>
        <p:nvSpPr>
          <p:cNvPr id="6" name="Slide Number Placeholder 5"/>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2468913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8B640BE4-54F0-447E-824C-E583E640057A}" type="datetimeFigureOut">
              <a:rPr lang="en-KE" smtClean="0"/>
              <a:t>12/12/2019</a:t>
            </a:fld>
            <a:endParaRPr lang="en-KE"/>
          </a:p>
        </p:txBody>
      </p:sp>
      <p:sp>
        <p:nvSpPr>
          <p:cNvPr id="9" name="Footer Placeholder 8"/>
          <p:cNvSpPr>
            <a:spLocks noGrp="1"/>
          </p:cNvSpPr>
          <p:nvPr>
            <p:ph type="ftr" sz="quarter" idx="11"/>
          </p:nvPr>
        </p:nvSpPr>
        <p:spPr/>
        <p:txBody>
          <a:bodyPr/>
          <a:lstStyle/>
          <a:p>
            <a:endParaRPr lang="en-KE"/>
          </a:p>
        </p:txBody>
      </p:sp>
      <p:sp>
        <p:nvSpPr>
          <p:cNvPr id="10" name="Slide Number Placeholder 9"/>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2955935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8B640BE4-54F0-447E-824C-E583E640057A}" type="datetimeFigureOut">
              <a:rPr lang="en-KE" smtClean="0"/>
              <a:t>12/12/2019</a:t>
            </a:fld>
            <a:endParaRPr lang="en-KE"/>
          </a:p>
        </p:txBody>
      </p:sp>
      <p:sp>
        <p:nvSpPr>
          <p:cNvPr id="11" name="Footer Placeholder 10"/>
          <p:cNvSpPr>
            <a:spLocks noGrp="1"/>
          </p:cNvSpPr>
          <p:nvPr>
            <p:ph type="ftr" sz="quarter" idx="11"/>
          </p:nvPr>
        </p:nvSpPr>
        <p:spPr/>
        <p:txBody>
          <a:bodyPr/>
          <a:lstStyle/>
          <a:p>
            <a:endParaRPr lang="en-KE"/>
          </a:p>
        </p:txBody>
      </p:sp>
      <p:sp>
        <p:nvSpPr>
          <p:cNvPr id="12" name="Slide Number Placeholder 11"/>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145584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8B640BE4-54F0-447E-824C-E583E640057A}" type="datetimeFigureOut">
              <a:rPr lang="en-KE" smtClean="0"/>
              <a:t>12/12/2019</a:t>
            </a:fld>
            <a:endParaRPr lang="en-KE"/>
          </a:p>
        </p:txBody>
      </p:sp>
      <p:sp>
        <p:nvSpPr>
          <p:cNvPr id="7" name="Footer Placeholder 6"/>
          <p:cNvSpPr>
            <a:spLocks noGrp="1"/>
          </p:cNvSpPr>
          <p:nvPr>
            <p:ph type="ftr" sz="quarter" idx="11"/>
          </p:nvPr>
        </p:nvSpPr>
        <p:spPr/>
        <p:txBody>
          <a:bodyPr/>
          <a:lstStyle/>
          <a:p>
            <a:endParaRPr lang="en-KE"/>
          </a:p>
        </p:txBody>
      </p:sp>
      <p:sp>
        <p:nvSpPr>
          <p:cNvPr id="8" name="Slide Number Placeholder 7"/>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3169824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B640BE4-54F0-447E-824C-E583E640057A}" type="datetimeFigureOut">
              <a:rPr lang="en-KE" smtClean="0"/>
              <a:t>12/12/2019</a:t>
            </a:fld>
            <a:endParaRPr lang="en-KE"/>
          </a:p>
        </p:txBody>
      </p:sp>
      <p:sp>
        <p:nvSpPr>
          <p:cNvPr id="6" name="Footer Placeholder 5"/>
          <p:cNvSpPr>
            <a:spLocks noGrp="1"/>
          </p:cNvSpPr>
          <p:nvPr>
            <p:ph type="ftr" sz="quarter" idx="11"/>
          </p:nvPr>
        </p:nvSpPr>
        <p:spPr/>
        <p:txBody>
          <a:bodyPr/>
          <a:lstStyle/>
          <a:p>
            <a:endParaRPr lang="en-KE"/>
          </a:p>
        </p:txBody>
      </p:sp>
      <p:sp>
        <p:nvSpPr>
          <p:cNvPr id="7" name="Slide Number Placeholder 6"/>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2764818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B640BE4-54F0-447E-824C-E583E640057A}" type="datetimeFigureOut">
              <a:rPr lang="en-KE" smtClean="0"/>
              <a:t>12/12/2019</a:t>
            </a:fld>
            <a:endParaRPr lang="en-KE"/>
          </a:p>
        </p:txBody>
      </p:sp>
      <p:sp>
        <p:nvSpPr>
          <p:cNvPr id="9" name="Footer Placeholder 8"/>
          <p:cNvSpPr>
            <a:spLocks noGrp="1"/>
          </p:cNvSpPr>
          <p:nvPr>
            <p:ph type="ftr" sz="quarter" idx="11"/>
          </p:nvPr>
        </p:nvSpPr>
        <p:spPr/>
        <p:txBody>
          <a:bodyPr/>
          <a:lstStyle/>
          <a:p>
            <a:endParaRPr lang="en-KE"/>
          </a:p>
        </p:txBody>
      </p:sp>
      <p:sp>
        <p:nvSpPr>
          <p:cNvPr id="10" name="Slide Number Placeholder 9"/>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773075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8B640BE4-54F0-447E-824C-E583E640057A}" type="datetimeFigureOut">
              <a:rPr lang="en-KE" smtClean="0"/>
              <a:t>12/12/2019</a:t>
            </a:fld>
            <a:endParaRPr lang="en-KE"/>
          </a:p>
        </p:txBody>
      </p:sp>
      <p:sp>
        <p:nvSpPr>
          <p:cNvPr id="9" name="Footer Placeholder 8"/>
          <p:cNvSpPr>
            <a:spLocks noGrp="1"/>
          </p:cNvSpPr>
          <p:nvPr>
            <p:ph type="ftr" sz="quarter" idx="11"/>
          </p:nvPr>
        </p:nvSpPr>
        <p:spPr>
          <a:xfrm>
            <a:off x="3499101" y="6356350"/>
            <a:ext cx="5911517" cy="365125"/>
          </a:xfrm>
        </p:spPr>
        <p:txBody>
          <a:bodyPr/>
          <a:lstStyle/>
          <a:p>
            <a:endParaRPr lang="en-KE"/>
          </a:p>
        </p:txBody>
      </p:sp>
      <p:sp>
        <p:nvSpPr>
          <p:cNvPr id="10" name="Slide Number Placeholder 9"/>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82157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640BE4-54F0-447E-824C-E583E640057A}" type="datetimeFigureOut">
              <a:rPr lang="en-KE" smtClean="0"/>
              <a:t>12/12/2019</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4044511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640BE4-54F0-447E-824C-E583E640057A}" type="datetimeFigureOut">
              <a:rPr lang="en-KE" smtClean="0"/>
              <a:t>12/12/2019</a:t>
            </a:fld>
            <a:endParaRPr lang="en-KE"/>
          </a:p>
        </p:txBody>
      </p:sp>
      <p:sp>
        <p:nvSpPr>
          <p:cNvPr id="8" name="Footer Placeholder 7"/>
          <p:cNvSpPr>
            <a:spLocks noGrp="1"/>
          </p:cNvSpPr>
          <p:nvPr>
            <p:ph type="ftr" sz="quarter" idx="11"/>
          </p:nvPr>
        </p:nvSpPr>
        <p:spPr/>
        <p:txBody>
          <a:bodyPr/>
          <a:lstStyle/>
          <a:p>
            <a:endParaRPr lang="en-KE"/>
          </a:p>
        </p:txBody>
      </p:sp>
      <p:sp>
        <p:nvSpPr>
          <p:cNvPr id="9" name="Slide Number Placeholder 8"/>
          <p:cNvSpPr>
            <a:spLocks noGrp="1"/>
          </p:cNvSpPr>
          <p:nvPr>
            <p:ph type="sldNum" sz="quarter" idx="12"/>
          </p:nvPr>
        </p:nvSpPr>
        <p:spPr/>
        <p:txBody>
          <a:bodyPr/>
          <a:lstStyle/>
          <a:p>
            <a:fld id="{DAC65EAF-4DB0-470E-90D7-3ED50D313674}" type="slidenum">
              <a:rPr lang="en-KE" smtClean="0"/>
              <a:t>‹#›</a:t>
            </a:fld>
            <a:endParaRPr lang="en-KE"/>
          </a:p>
        </p:txBody>
      </p:sp>
    </p:spTree>
    <p:extLst>
      <p:ext uri="{BB962C8B-B14F-4D97-AF65-F5344CB8AC3E}">
        <p14:creationId xmlns:p14="http://schemas.microsoft.com/office/powerpoint/2010/main" val="3768591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8B640BE4-54F0-447E-824C-E583E640057A}" type="datetimeFigureOut">
              <a:rPr lang="en-KE" smtClean="0"/>
              <a:t>12/12/2019</a:t>
            </a:fld>
            <a:endParaRPr lang="en-KE"/>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KE"/>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DAC65EAF-4DB0-470E-90D7-3ED50D313674}" type="slidenum">
              <a:rPr lang="en-KE" smtClean="0"/>
              <a:t>‹#›</a:t>
            </a:fld>
            <a:endParaRPr lang="en-KE"/>
          </a:p>
        </p:txBody>
      </p:sp>
    </p:spTree>
    <p:extLst>
      <p:ext uri="{BB962C8B-B14F-4D97-AF65-F5344CB8AC3E}">
        <p14:creationId xmlns:p14="http://schemas.microsoft.com/office/powerpoint/2010/main" val="6955401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80B8-27A5-4600-8220-3789C16E1F71}"/>
              </a:ext>
            </a:extLst>
          </p:cNvPr>
          <p:cNvSpPr>
            <a:spLocks noGrp="1"/>
          </p:cNvSpPr>
          <p:nvPr>
            <p:ph type="ctrTitle"/>
          </p:nvPr>
        </p:nvSpPr>
        <p:spPr/>
        <p:txBody>
          <a:bodyPr/>
          <a:lstStyle/>
          <a:p>
            <a:r>
              <a:rPr lang="en-US" dirty="0"/>
              <a:t>Business analytical project Report </a:t>
            </a:r>
            <a:endParaRPr lang="en-KE" dirty="0"/>
          </a:p>
        </p:txBody>
      </p:sp>
      <p:sp>
        <p:nvSpPr>
          <p:cNvPr id="3" name="Subtitle 2">
            <a:extLst>
              <a:ext uri="{FF2B5EF4-FFF2-40B4-BE49-F238E27FC236}">
                <a16:creationId xmlns:a16="http://schemas.microsoft.com/office/drawing/2014/main" id="{0EBAD1B2-C54D-47D7-980E-8958F3A36D8F}"/>
              </a:ext>
            </a:extLst>
          </p:cNvPr>
          <p:cNvSpPr>
            <a:spLocks noGrp="1"/>
          </p:cNvSpPr>
          <p:nvPr>
            <p:ph type="subTitle" idx="1"/>
          </p:nvPr>
        </p:nvSpPr>
        <p:spPr/>
        <p:txBody>
          <a:bodyPr/>
          <a:lstStyle/>
          <a:p>
            <a:r>
              <a:rPr lang="en-US" dirty="0"/>
              <a:t>Name </a:t>
            </a:r>
          </a:p>
          <a:p>
            <a:r>
              <a:rPr lang="en-US" dirty="0"/>
              <a:t>Institution </a:t>
            </a:r>
            <a:endParaRPr lang="en-KE" dirty="0"/>
          </a:p>
        </p:txBody>
      </p:sp>
    </p:spTree>
    <p:extLst>
      <p:ext uri="{BB962C8B-B14F-4D97-AF65-F5344CB8AC3E}">
        <p14:creationId xmlns:p14="http://schemas.microsoft.com/office/powerpoint/2010/main" val="2389197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86024-B0E0-4513-A588-EF3FA7359FF8}"/>
              </a:ext>
            </a:extLst>
          </p:cNvPr>
          <p:cNvSpPr>
            <a:spLocks noGrp="1"/>
          </p:cNvSpPr>
          <p:nvPr>
            <p:ph type="title"/>
          </p:nvPr>
        </p:nvSpPr>
        <p:spPr/>
        <p:txBody>
          <a:bodyPr/>
          <a:lstStyle/>
          <a:p>
            <a:r>
              <a:rPr lang="en-US" dirty="0"/>
              <a:t>Introduction </a:t>
            </a:r>
            <a:endParaRPr lang="en-KE" dirty="0"/>
          </a:p>
        </p:txBody>
      </p:sp>
      <p:sp>
        <p:nvSpPr>
          <p:cNvPr id="3" name="Content Placeholder 2">
            <a:extLst>
              <a:ext uri="{FF2B5EF4-FFF2-40B4-BE49-F238E27FC236}">
                <a16:creationId xmlns:a16="http://schemas.microsoft.com/office/drawing/2014/main" id="{D3B45477-7078-4E65-B378-6D25CB9907C6}"/>
              </a:ext>
            </a:extLst>
          </p:cNvPr>
          <p:cNvSpPr>
            <a:spLocks noGrp="1"/>
          </p:cNvSpPr>
          <p:nvPr>
            <p:ph idx="1"/>
          </p:nvPr>
        </p:nvSpPr>
        <p:spPr/>
        <p:txBody>
          <a:bodyPr/>
          <a:lstStyle/>
          <a:p>
            <a:pPr>
              <a:lnSpc>
                <a:spcPct val="150000"/>
              </a:lnSpc>
            </a:pPr>
            <a:r>
              <a:rPr lang="en-US" dirty="0"/>
              <a:t>This project presents an understanding of different statistical analyses on DC home price data.</a:t>
            </a:r>
          </a:p>
          <a:p>
            <a:pPr>
              <a:lnSpc>
                <a:spcPct val="150000"/>
              </a:lnSpc>
            </a:pPr>
            <a:r>
              <a:rPr lang="en-US" dirty="0"/>
              <a:t>The report includes three different statistical tests, which include confidence interval, analysis of variance, and regression.</a:t>
            </a:r>
          </a:p>
          <a:p>
            <a:pPr>
              <a:lnSpc>
                <a:spcPct val="150000"/>
              </a:lnSpc>
            </a:pPr>
            <a:r>
              <a:rPr lang="en-US" dirty="0"/>
              <a:t>Each of the tests focuses on different research questions and hypotheses, which have been clearly outlined in each section. Effective assessment of these elements present a unique integration of better aspects that help diversify organizational performance.</a:t>
            </a:r>
            <a:endParaRPr lang="en-KE" dirty="0"/>
          </a:p>
        </p:txBody>
      </p:sp>
    </p:spTree>
    <p:extLst>
      <p:ext uri="{BB962C8B-B14F-4D97-AF65-F5344CB8AC3E}">
        <p14:creationId xmlns:p14="http://schemas.microsoft.com/office/powerpoint/2010/main" val="2749229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6E674-218F-44C1-BCCE-4A8FC84728BF}"/>
              </a:ext>
            </a:extLst>
          </p:cNvPr>
          <p:cNvSpPr>
            <a:spLocks noGrp="1"/>
          </p:cNvSpPr>
          <p:nvPr>
            <p:ph type="title"/>
          </p:nvPr>
        </p:nvSpPr>
        <p:spPr/>
        <p:txBody>
          <a:bodyPr/>
          <a:lstStyle/>
          <a:p>
            <a:r>
              <a:rPr lang="en-US" b="1" dirty="0"/>
              <a:t>Confidence intervals –Research question</a:t>
            </a:r>
            <a:br>
              <a:rPr lang="en-KE" dirty="0"/>
            </a:br>
            <a:endParaRPr lang="en-KE" dirty="0"/>
          </a:p>
        </p:txBody>
      </p:sp>
      <p:sp>
        <p:nvSpPr>
          <p:cNvPr id="3" name="Content Placeholder 2">
            <a:extLst>
              <a:ext uri="{FF2B5EF4-FFF2-40B4-BE49-F238E27FC236}">
                <a16:creationId xmlns:a16="http://schemas.microsoft.com/office/drawing/2014/main" id="{FACCEA1C-1004-49AB-AF23-D6FBC8693F83}"/>
              </a:ext>
            </a:extLst>
          </p:cNvPr>
          <p:cNvSpPr>
            <a:spLocks noGrp="1"/>
          </p:cNvSpPr>
          <p:nvPr>
            <p:ph idx="1"/>
          </p:nvPr>
        </p:nvSpPr>
        <p:spPr/>
        <p:txBody>
          <a:bodyPr/>
          <a:lstStyle/>
          <a:p>
            <a:r>
              <a:rPr lang="en-US" dirty="0"/>
              <a:t>The analysis in this case provide focus on the confidence interval between the two independent groups</a:t>
            </a:r>
          </a:p>
          <a:p>
            <a:r>
              <a:rPr lang="en-US" dirty="0"/>
              <a:t>Question 1</a:t>
            </a:r>
          </a:p>
          <a:p>
            <a:r>
              <a:rPr lang="en-US" dirty="0"/>
              <a:t>Is there significant difference in SQFT Finished basement and SQFT unfinished basement?</a:t>
            </a:r>
          </a:p>
          <a:p>
            <a:r>
              <a:rPr lang="en-US" dirty="0"/>
              <a:t>Question 2</a:t>
            </a:r>
          </a:p>
          <a:p>
            <a:r>
              <a:rPr lang="en-US" dirty="0"/>
              <a:t>Is there  significant difference in SQFT Home and Total SQFT?</a:t>
            </a:r>
            <a:endParaRPr lang="en-KE" dirty="0"/>
          </a:p>
        </p:txBody>
      </p:sp>
    </p:spTree>
    <p:extLst>
      <p:ext uri="{BB962C8B-B14F-4D97-AF65-F5344CB8AC3E}">
        <p14:creationId xmlns:p14="http://schemas.microsoft.com/office/powerpoint/2010/main" val="2015834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66709-34AB-4AA6-BAA8-27EB639925A0}"/>
              </a:ext>
            </a:extLst>
          </p:cNvPr>
          <p:cNvSpPr>
            <a:spLocks noGrp="1"/>
          </p:cNvSpPr>
          <p:nvPr>
            <p:ph type="title"/>
          </p:nvPr>
        </p:nvSpPr>
        <p:spPr/>
        <p:txBody>
          <a:bodyPr/>
          <a:lstStyle/>
          <a:p>
            <a:r>
              <a:rPr lang="en-US" b="1" dirty="0"/>
              <a:t>Confidence intervals</a:t>
            </a:r>
            <a:endParaRPr lang="en-KE" dirty="0"/>
          </a:p>
        </p:txBody>
      </p:sp>
      <p:sp>
        <p:nvSpPr>
          <p:cNvPr id="3" name="Content Placeholder 2">
            <a:extLst>
              <a:ext uri="{FF2B5EF4-FFF2-40B4-BE49-F238E27FC236}">
                <a16:creationId xmlns:a16="http://schemas.microsoft.com/office/drawing/2014/main" id="{655728ED-AB63-4745-98A1-8A215F5D14AF}"/>
              </a:ext>
            </a:extLst>
          </p:cNvPr>
          <p:cNvSpPr>
            <a:spLocks noGrp="1"/>
          </p:cNvSpPr>
          <p:nvPr>
            <p:ph idx="1"/>
          </p:nvPr>
        </p:nvSpPr>
        <p:spPr>
          <a:xfrm>
            <a:off x="3472070" y="1123836"/>
            <a:ext cx="8256104" cy="5449241"/>
          </a:xfrm>
        </p:spPr>
        <p:txBody>
          <a:bodyPr>
            <a:normAutofit fontScale="92500" lnSpcReduction="20000"/>
          </a:bodyPr>
          <a:lstStyle/>
          <a:p>
            <a:pPr marL="0" indent="0">
              <a:buNone/>
            </a:pPr>
            <a:r>
              <a:rPr lang="en-US" b="1" dirty="0"/>
              <a:t>Question 1</a:t>
            </a:r>
          </a:p>
          <a:p>
            <a:pPr>
              <a:lnSpc>
                <a:spcPct val="150000"/>
              </a:lnSpc>
            </a:pPr>
            <a:r>
              <a:rPr lang="en-US" dirty="0"/>
              <a:t>Ho: There is no statistically significant difference SQFT Finished basement and SQFT unfinished basement.</a:t>
            </a:r>
          </a:p>
          <a:p>
            <a:pPr>
              <a:lnSpc>
                <a:spcPct val="150000"/>
              </a:lnSpc>
            </a:pPr>
            <a:r>
              <a:rPr lang="en-US" dirty="0"/>
              <a:t>Ha:  There is statistically significant difference SQFT Finished basement and SQFT unfinished basement.</a:t>
            </a:r>
          </a:p>
          <a:p>
            <a:endParaRPr lang="en-US" dirty="0"/>
          </a:p>
          <a:p>
            <a:endParaRPr lang="en-US" dirty="0"/>
          </a:p>
          <a:p>
            <a:endParaRPr lang="en-US" dirty="0"/>
          </a:p>
          <a:p>
            <a:endParaRPr lang="en-US" dirty="0"/>
          </a:p>
          <a:p>
            <a:pPr marL="0" indent="0">
              <a:lnSpc>
                <a:spcPct val="150000"/>
              </a:lnSpc>
              <a:buNone/>
            </a:pPr>
            <a:r>
              <a:rPr lang="en-US" dirty="0"/>
              <a:t>The analysis shows that the confidence interval does not contain the null hypothesis value hence we reject the null hypothesis and conclude that there is statistically significant difference between  SQFT Finished basement and SQFT unfinished basement, 95% CI {-198.86, -165.90}</a:t>
            </a:r>
          </a:p>
          <a:p>
            <a:pPr marL="0" indent="0">
              <a:buNone/>
            </a:pPr>
            <a:endParaRPr lang="en-US" dirty="0"/>
          </a:p>
          <a:p>
            <a:endParaRPr lang="en-KE" dirty="0"/>
          </a:p>
        </p:txBody>
      </p:sp>
      <p:pic>
        <p:nvPicPr>
          <p:cNvPr id="5" name="Picture 4">
            <a:extLst>
              <a:ext uri="{FF2B5EF4-FFF2-40B4-BE49-F238E27FC236}">
                <a16:creationId xmlns:a16="http://schemas.microsoft.com/office/drawing/2014/main" id="{24266397-63A7-429A-BF7E-849B06D6F0A0}"/>
              </a:ext>
            </a:extLst>
          </p:cNvPr>
          <p:cNvPicPr>
            <a:picLocks noChangeAspect="1"/>
          </p:cNvPicPr>
          <p:nvPr/>
        </p:nvPicPr>
        <p:blipFill>
          <a:blip r:embed="rId2"/>
          <a:stretch>
            <a:fillRect/>
          </a:stretch>
        </p:blipFill>
        <p:spPr>
          <a:xfrm>
            <a:off x="3763251" y="3098011"/>
            <a:ext cx="3474831" cy="1500889"/>
          </a:xfrm>
          <a:prstGeom prst="rect">
            <a:avLst/>
          </a:prstGeom>
        </p:spPr>
      </p:pic>
      <p:pic>
        <p:nvPicPr>
          <p:cNvPr id="6" name="Picture 5">
            <a:extLst>
              <a:ext uri="{FF2B5EF4-FFF2-40B4-BE49-F238E27FC236}">
                <a16:creationId xmlns:a16="http://schemas.microsoft.com/office/drawing/2014/main" id="{B42F5EF9-E93C-4E11-B0EA-61C56C12EF03}"/>
              </a:ext>
            </a:extLst>
          </p:cNvPr>
          <p:cNvPicPr>
            <a:picLocks noChangeAspect="1"/>
          </p:cNvPicPr>
          <p:nvPr/>
        </p:nvPicPr>
        <p:blipFill>
          <a:blip r:embed="rId3"/>
          <a:stretch>
            <a:fillRect/>
          </a:stretch>
        </p:blipFill>
        <p:spPr>
          <a:xfrm>
            <a:off x="8101222" y="2862469"/>
            <a:ext cx="2763812" cy="1500889"/>
          </a:xfrm>
          <a:prstGeom prst="rect">
            <a:avLst/>
          </a:prstGeom>
        </p:spPr>
      </p:pic>
    </p:spTree>
    <p:extLst>
      <p:ext uri="{BB962C8B-B14F-4D97-AF65-F5344CB8AC3E}">
        <p14:creationId xmlns:p14="http://schemas.microsoft.com/office/powerpoint/2010/main" val="3467071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35EF7-6C69-4ECE-A83F-B30952266646}"/>
              </a:ext>
            </a:extLst>
          </p:cNvPr>
          <p:cNvSpPr>
            <a:spLocks noGrp="1"/>
          </p:cNvSpPr>
          <p:nvPr>
            <p:ph type="title"/>
          </p:nvPr>
        </p:nvSpPr>
        <p:spPr/>
        <p:txBody>
          <a:bodyPr/>
          <a:lstStyle/>
          <a:p>
            <a:r>
              <a:rPr lang="en-US" b="1" dirty="0"/>
              <a:t>Confidence intervals</a:t>
            </a:r>
            <a:endParaRPr lang="en-KE" dirty="0"/>
          </a:p>
        </p:txBody>
      </p:sp>
      <p:sp>
        <p:nvSpPr>
          <p:cNvPr id="3" name="Content Placeholder 2">
            <a:extLst>
              <a:ext uri="{FF2B5EF4-FFF2-40B4-BE49-F238E27FC236}">
                <a16:creationId xmlns:a16="http://schemas.microsoft.com/office/drawing/2014/main" id="{9843EE2B-B81B-477F-AC1D-63C44D6610B7}"/>
              </a:ext>
            </a:extLst>
          </p:cNvPr>
          <p:cNvSpPr>
            <a:spLocks noGrp="1"/>
          </p:cNvSpPr>
          <p:nvPr>
            <p:ph idx="1"/>
          </p:nvPr>
        </p:nvSpPr>
        <p:spPr/>
        <p:txBody>
          <a:bodyPr>
            <a:normAutofit fontScale="92500" lnSpcReduction="10000"/>
          </a:bodyPr>
          <a:lstStyle/>
          <a:p>
            <a:r>
              <a:rPr lang="en-US" dirty="0"/>
              <a:t>Question 2 </a:t>
            </a:r>
          </a:p>
          <a:p>
            <a:r>
              <a:rPr lang="en-US" dirty="0"/>
              <a:t>Ho: There is no significant difference in SQFT Home and Total SQFT</a:t>
            </a:r>
          </a:p>
          <a:p>
            <a:r>
              <a:rPr lang="en-US" dirty="0"/>
              <a:t>Ha: There is  significant difference in SQFT Home and Total SQFT</a:t>
            </a:r>
          </a:p>
          <a:p>
            <a:endParaRPr lang="en-US" dirty="0"/>
          </a:p>
          <a:p>
            <a:endParaRPr lang="en-US" dirty="0"/>
          </a:p>
          <a:p>
            <a:endParaRPr lang="en-US" dirty="0"/>
          </a:p>
          <a:p>
            <a:endParaRPr lang="en-US" dirty="0"/>
          </a:p>
          <a:p>
            <a:endParaRPr lang="en-US" dirty="0"/>
          </a:p>
          <a:p>
            <a:pPr>
              <a:lnSpc>
                <a:spcPct val="150000"/>
              </a:lnSpc>
            </a:pPr>
            <a:r>
              <a:rPr lang="en-US" dirty="0"/>
              <a:t>The analysis shows that the confidence interval does not contain the null hypothesis value hence we reject the null hypothesis and conclude that there is statistically significant difference SQFT Home and Total SQFT, 95% CI {-2232.3, -2176.8}</a:t>
            </a:r>
          </a:p>
          <a:p>
            <a:endParaRPr lang="en-KE" dirty="0"/>
          </a:p>
        </p:txBody>
      </p:sp>
      <p:pic>
        <p:nvPicPr>
          <p:cNvPr id="4" name="Picture 3">
            <a:extLst>
              <a:ext uri="{FF2B5EF4-FFF2-40B4-BE49-F238E27FC236}">
                <a16:creationId xmlns:a16="http://schemas.microsoft.com/office/drawing/2014/main" id="{76250668-AD3B-46FD-958A-68E9C256D35A}"/>
              </a:ext>
            </a:extLst>
          </p:cNvPr>
          <p:cNvPicPr>
            <a:picLocks noChangeAspect="1"/>
          </p:cNvPicPr>
          <p:nvPr/>
        </p:nvPicPr>
        <p:blipFill>
          <a:blip r:embed="rId2"/>
          <a:stretch>
            <a:fillRect/>
          </a:stretch>
        </p:blipFill>
        <p:spPr>
          <a:xfrm>
            <a:off x="3869268" y="2112222"/>
            <a:ext cx="2624938" cy="1723024"/>
          </a:xfrm>
          <a:prstGeom prst="rect">
            <a:avLst/>
          </a:prstGeom>
        </p:spPr>
      </p:pic>
      <p:pic>
        <p:nvPicPr>
          <p:cNvPr id="5" name="Picture 4">
            <a:extLst>
              <a:ext uri="{FF2B5EF4-FFF2-40B4-BE49-F238E27FC236}">
                <a16:creationId xmlns:a16="http://schemas.microsoft.com/office/drawing/2014/main" id="{3CD1AD86-8C12-48AA-8F4D-6587562BD486}"/>
              </a:ext>
            </a:extLst>
          </p:cNvPr>
          <p:cNvPicPr>
            <a:picLocks noChangeAspect="1"/>
          </p:cNvPicPr>
          <p:nvPr/>
        </p:nvPicPr>
        <p:blipFill>
          <a:blip r:embed="rId3"/>
          <a:stretch>
            <a:fillRect/>
          </a:stretch>
        </p:blipFill>
        <p:spPr>
          <a:xfrm>
            <a:off x="7394346" y="2443526"/>
            <a:ext cx="2624938" cy="1723024"/>
          </a:xfrm>
          <a:prstGeom prst="rect">
            <a:avLst/>
          </a:prstGeom>
        </p:spPr>
      </p:pic>
    </p:spTree>
    <p:extLst>
      <p:ext uri="{BB962C8B-B14F-4D97-AF65-F5344CB8AC3E}">
        <p14:creationId xmlns:p14="http://schemas.microsoft.com/office/powerpoint/2010/main" val="329714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13077-DADB-44BE-984A-D4C565539E43}"/>
              </a:ext>
            </a:extLst>
          </p:cNvPr>
          <p:cNvSpPr>
            <a:spLocks noGrp="1"/>
          </p:cNvSpPr>
          <p:nvPr>
            <p:ph type="title"/>
          </p:nvPr>
        </p:nvSpPr>
        <p:spPr/>
        <p:txBody>
          <a:bodyPr/>
          <a:lstStyle/>
          <a:p>
            <a:r>
              <a:rPr lang="en-US" dirty="0"/>
              <a:t>Analysis of variance </a:t>
            </a:r>
            <a:endParaRPr lang="en-KE" dirty="0"/>
          </a:p>
        </p:txBody>
      </p:sp>
      <p:sp>
        <p:nvSpPr>
          <p:cNvPr id="3" name="Content Placeholder 2">
            <a:extLst>
              <a:ext uri="{FF2B5EF4-FFF2-40B4-BE49-F238E27FC236}">
                <a16:creationId xmlns:a16="http://schemas.microsoft.com/office/drawing/2014/main" id="{9A26ABF0-3B22-4D45-9BF6-4DEE707F3F2A}"/>
              </a:ext>
            </a:extLst>
          </p:cNvPr>
          <p:cNvSpPr>
            <a:spLocks noGrp="1"/>
          </p:cNvSpPr>
          <p:nvPr>
            <p:ph idx="1"/>
          </p:nvPr>
        </p:nvSpPr>
        <p:spPr/>
        <p:txBody>
          <a:bodyPr/>
          <a:lstStyle/>
          <a:p>
            <a:pPr marL="0" indent="0">
              <a:buNone/>
            </a:pPr>
            <a:r>
              <a:rPr lang="en-US" dirty="0"/>
              <a:t>Analysis of variance present a specific approach where it is possible to determine the existing significant  difference between the mean of two or more independent groups based on a continuous variable.</a:t>
            </a:r>
          </a:p>
          <a:p>
            <a:pPr marL="0" indent="0">
              <a:buNone/>
            </a:pPr>
            <a:r>
              <a:rPr lang="en-US" dirty="0"/>
              <a:t>Question 1 </a:t>
            </a:r>
          </a:p>
          <a:p>
            <a:r>
              <a:rPr lang="en-US" dirty="0"/>
              <a:t>Is there difference in sales based on build quality </a:t>
            </a:r>
          </a:p>
          <a:p>
            <a:r>
              <a:rPr lang="en-US" dirty="0"/>
              <a:t>Question 2 </a:t>
            </a:r>
          </a:p>
          <a:p>
            <a:r>
              <a:rPr lang="en-US" dirty="0"/>
              <a:t>Is there difference in age at sale  and build quality </a:t>
            </a:r>
            <a:endParaRPr lang="en-KE" dirty="0"/>
          </a:p>
        </p:txBody>
      </p:sp>
    </p:spTree>
    <p:extLst>
      <p:ext uri="{BB962C8B-B14F-4D97-AF65-F5344CB8AC3E}">
        <p14:creationId xmlns:p14="http://schemas.microsoft.com/office/powerpoint/2010/main" val="2429449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9CBF6-EC70-4B5C-B202-1ADCC7E34C32}"/>
              </a:ext>
            </a:extLst>
          </p:cNvPr>
          <p:cNvSpPr>
            <a:spLocks noGrp="1"/>
          </p:cNvSpPr>
          <p:nvPr>
            <p:ph type="title"/>
          </p:nvPr>
        </p:nvSpPr>
        <p:spPr/>
        <p:txBody>
          <a:bodyPr/>
          <a:lstStyle/>
          <a:p>
            <a:r>
              <a:rPr lang="en-US" dirty="0"/>
              <a:t>Analysis of variance</a:t>
            </a:r>
            <a:endParaRPr lang="en-KE" dirty="0"/>
          </a:p>
        </p:txBody>
      </p:sp>
      <p:sp>
        <p:nvSpPr>
          <p:cNvPr id="3" name="Content Placeholder 2">
            <a:extLst>
              <a:ext uri="{FF2B5EF4-FFF2-40B4-BE49-F238E27FC236}">
                <a16:creationId xmlns:a16="http://schemas.microsoft.com/office/drawing/2014/main" id="{80674384-231E-4ED5-87F7-100E6011D8E5}"/>
              </a:ext>
            </a:extLst>
          </p:cNvPr>
          <p:cNvSpPr>
            <a:spLocks noGrp="1"/>
          </p:cNvSpPr>
          <p:nvPr>
            <p:ph idx="1"/>
          </p:nvPr>
        </p:nvSpPr>
        <p:spPr>
          <a:xfrm>
            <a:off x="3869268" y="864107"/>
            <a:ext cx="7872158" cy="5748728"/>
          </a:xfrm>
        </p:spPr>
        <p:txBody>
          <a:bodyPr>
            <a:normAutofit/>
          </a:bodyPr>
          <a:lstStyle/>
          <a:p>
            <a:r>
              <a:rPr lang="en-US" dirty="0"/>
              <a:t>Question 1</a:t>
            </a:r>
          </a:p>
          <a:p>
            <a:r>
              <a:rPr lang="en-US" dirty="0"/>
              <a:t>Ho: There is no statistically significant difference in sales based on build quality.</a:t>
            </a:r>
          </a:p>
          <a:p>
            <a:r>
              <a:rPr lang="en-US" dirty="0"/>
              <a:t>Ha: There is statistically significant difference in sales based on build quality.</a:t>
            </a:r>
          </a:p>
          <a:p>
            <a:endParaRPr lang="en-US" dirty="0"/>
          </a:p>
          <a:p>
            <a:endParaRPr lang="en-US" dirty="0"/>
          </a:p>
          <a:p>
            <a:endParaRPr lang="en-US" dirty="0"/>
          </a:p>
          <a:p>
            <a:endParaRPr lang="en-US" dirty="0"/>
          </a:p>
          <a:p>
            <a:r>
              <a:rPr lang="en-US" dirty="0"/>
              <a:t>The one way analysis of variance shows that at F(4, 17563) = 4772.66, p&lt;0.05. Thus we reject the null hypothesis and conclude that there is statistically significant difference in sales based on build quality.</a:t>
            </a:r>
          </a:p>
          <a:p>
            <a:r>
              <a:rPr lang="en-US" dirty="0"/>
              <a:t>Thus, there is need to conduct post hoc analysis to determine which groups are different</a:t>
            </a:r>
          </a:p>
          <a:p>
            <a:endParaRPr lang="en-US" dirty="0"/>
          </a:p>
          <a:p>
            <a:endParaRPr lang="en-KE" dirty="0"/>
          </a:p>
        </p:txBody>
      </p:sp>
      <p:pic>
        <p:nvPicPr>
          <p:cNvPr id="4" name="Picture 3">
            <a:extLst>
              <a:ext uri="{FF2B5EF4-FFF2-40B4-BE49-F238E27FC236}">
                <a16:creationId xmlns:a16="http://schemas.microsoft.com/office/drawing/2014/main" id="{EB8017F6-972D-4D6E-9F76-CF427C88609F}"/>
              </a:ext>
            </a:extLst>
          </p:cNvPr>
          <p:cNvPicPr>
            <a:picLocks noChangeAspect="1"/>
          </p:cNvPicPr>
          <p:nvPr/>
        </p:nvPicPr>
        <p:blipFill>
          <a:blip r:embed="rId2"/>
          <a:stretch>
            <a:fillRect/>
          </a:stretch>
        </p:blipFill>
        <p:spPr>
          <a:xfrm>
            <a:off x="3869268" y="2687430"/>
            <a:ext cx="4784402" cy="1553265"/>
          </a:xfrm>
          <a:prstGeom prst="rect">
            <a:avLst/>
          </a:prstGeom>
        </p:spPr>
      </p:pic>
    </p:spTree>
    <p:extLst>
      <p:ext uri="{BB962C8B-B14F-4D97-AF65-F5344CB8AC3E}">
        <p14:creationId xmlns:p14="http://schemas.microsoft.com/office/powerpoint/2010/main" val="23271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B815C-F21E-4AB2-B401-83D3B5BA5761}"/>
              </a:ext>
            </a:extLst>
          </p:cNvPr>
          <p:cNvSpPr>
            <a:spLocks noGrp="1"/>
          </p:cNvSpPr>
          <p:nvPr>
            <p:ph type="title"/>
          </p:nvPr>
        </p:nvSpPr>
        <p:spPr/>
        <p:txBody>
          <a:bodyPr/>
          <a:lstStyle/>
          <a:p>
            <a:r>
              <a:rPr lang="en-US" dirty="0"/>
              <a:t>Analysis of variance </a:t>
            </a:r>
            <a:endParaRPr lang="en-KE" dirty="0"/>
          </a:p>
        </p:txBody>
      </p:sp>
      <p:sp>
        <p:nvSpPr>
          <p:cNvPr id="3" name="Content Placeholder 2">
            <a:extLst>
              <a:ext uri="{FF2B5EF4-FFF2-40B4-BE49-F238E27FC236}">
                <a16:creationId xmlns:a16="http://schemas.microsoft.com/office/drawing/2014/main" id="{8D3A89F6-38FF-459A-AA31-F9A68F48B1C9}"/>
              </a:ext>
            </a:extLst>
          </p:cNvPr>
          <p:cNvSpPr>
            <a:spLocks noGrp="1"/>
          </p:cNvSpPr>
          <p:nvPr>
            <p:ph idx="1"/>
          </p:nvPr>
        </p:nvSpPr>
        <p:spPr/>
        <p:txBody>
          <a:bodyPr>
            <a:noAutofit/>
          </a:bodyPr>
          <a:lstStyle/>
          <a:p>
            <a:endParaRPr lang="en-US" dirty="0"/>
          </a:p>
          <a:p>
            <a:endParaRPr lang="en-US" dirty="0"/>
          </a:p>
          <a:p>
            <a:endParaRPr lang="en-US" dirty="0"/>
          </a:p>
          <a:p>
            <a:endParaRPr lang="en-US" dirty="0"/>
          </a:p>
          <a:p>
            <a:endParaRPr lang="en-US" dirty="0"/>
          </a:p>
          <a:p>
            <a:r>
              <a:rPr lang="en-US" b="1" dirty="0"/>
              <a:t>Post hoc analysis </a:t>
            </a:r>
          </a:p>
          <a:p>
            <a:endParaRPr lang="en-US" dirty="0"/>
          </a:p>
          <a:p>
            <a:endParaRPr lang="en-US" dirty="0"/>
          </a:p>
          <a:p>
            <a:endParaRPr lang="en-US" dirty="0"/>
          </a:p>
          <a:p>
            <a:endParaRPr lang="en-US" dirty="0"/>
          </a:p>
          <a:p>
            <a:endParaRPr lang="en-US" dirty="0"/>
          </a:p>
          <a:p>
            <a:endParaRPr lang="en-US" dirty="0"/>
          </a:p>
          <a:p>
            <a:r>
              <a:rPr lang="en-US" dirty="0"/>
              <a:t>The pairwise </a:t>
            </a:r>
            <a:r>
              <a:rPr lang="en-US" dirty="0" err="1"/>
              <a:t>tukey</a:t>
            </a:r>
            <a:r>
              <a:rPr lang="en-US" dirty="0"/>
              <a:t> post hoc analysis shows that only average and fair groups are not statistically significant different since they share a letter.</a:t>
            </a:r>
          </a:p>
          <a:p>
            <a:r>
              <a:rPr lang="en-US" dirty="0"/>
              <a:t>Excellent, very good and good are statistically different groups based on post hoc analysis </a:t>
            </a:r>
          </a:p>
          <a:p>
            <a:endParaRPr lang="en-US" dirty="0"/>
          </a:p>
          <a:p>
            <a:endParaRPr lang="en-US" dirty="0"/>
          </a:p>
          <a:p>
            <a:endParaRPr lang="en-US" dirty="0"/>
          </a:p>
          <a:p>
            <a:endParaRPr lang="en-KE" dirty="0"/>
          </a:p>
        </p:txBody>
      </p:sp>
      <p:pic>
        <p:nvPicPr>
          <p:cNvPr id="4" name="Picture 3">
            <a:extLst>
              <a:ext uri="{FF2B5EF4-FFF2-40B4-BE49-F238E27FC236}">
                <a16:creationId xmlns:a16="http://schemas.microsoft.com/office/drawing/2014/main" id="{C5FD074B-59D0-48D9-BA44-F98FF53BAF08}"/>
              </a:ext>
            </a:extLst>
          </p:cNvPr>
          <p:cNvPicPr>
            <a:picLocks noChangeAspect="1"/>
          </p:cNvPicPr>
          <p:nvPr/>
        </p:nvPicPr>
        <p:blipFill>
          <a:blip r:embed="rId2"/>
          <a:stretch>
            <a:fillRect/>
          </a:stretch>
        </p:blipFill>
        <p:spPr>
          <a:xfrm>
            <a:off x="3975286" y="1852706"/>
            <a:ext cx="5233988" cy="2404361"/>
          </a:xfrm>
          <a:prstGeom prst="rect">
            <a:avLst/>
          </a:prstGeom>
        </p:spPr>
      </p:pic>
    </p:spTree>
    <p:extLst>
      <p:ext uri="{BB962C8B-B14F-4D97-AF65-F5344CB8AC3E}">
        <p14:creationId xmlns:p14="http://schemas.microsoft.com/office/powerpoint/2010/main" val="557958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EBF68-8424-46BD-AAC7-E92585FEC0ED}"/>
              </a:ext>
            </a:extLst>
          </p:cNvPr>
          <p:cNvSpPr>
            <a:spLocks noGrp="1"/>
          </p:cNvSpPr>
          <p:nvPr>
            <p:ph type="title"/>
          </p:nvPr>
        </p:nvSpPr>
        <p:spPr/>
        <p:txBody>
          <a:bodyPr/>
          <a:lstStyle/>
          <a:p>
            <a:r>
              <a:rPr lang="en-US" dirty="0"/>
              <a:t>Analysis of variance </a:t>
            </a:r>
            <a:endParaRPr lang="en-KE" dirty="0"/>
          </a:p>
        </p:txBody>
      </p:sp>
      <p:sp>
        <p:nvSpPr>
          <p:cNvPr id="3" name="Content Placeholder 2">
            <a:extLst>
              <a:ext uri="{FF2B5EF4-FFF2-40B4-BE49-F238E27FC236}">
                <a16:creationId xmlns:a16="http://schemas.microsoft.com/office/drawing/2014/main" id="{E266EA49-1F4C-4313-9850-F6C087BE2DAE}"/>
              </a:ext>
            </a:extLst>
          </p:cNvPr>
          <p:cNvSpPr>
            <a:spLocks noGrp="1"/>
          </p:cNvSpPr>
          <p:nvPr>
            <p:ph idx="1"/>
          </p:nvPr>
        </p:nvSpPr>
        <p:spPr>
          <a:xfrm>
            <a:off x="3869268" y="503583"/>
            <a:ext cx="7315200" cy="6122503"/>
          </a:xfrm>
        </p:spPr>
        <p:txBody>
          <a:bodyPr>
            <a:normAutofit lnSpcReduction="10000"/>
          </a:bodyPr>
          <a:lstStyle/>
          <a:p>
            <a:endParaRPr lang="en-US" dirty="0"/>
          </a:p>
          <a:p>
            <a:r>
              <a:rPr lang="en-US" b="1" dirty="0"/>
              <a:t>Question 2</a:t>
            </a:r>
          </a:p>
          <a:p>
            <a:r>
              <a:rPr lang="en-US" dirty="0"/>
              <a:t>Ho: There is no statistically significant difference in age at sale based on build quality .</a:t>
            </a:r>
          </a:p>
          <a:p>
            <a:r>
              <a:rPr lang="en-US" dirty="0"/>
              <a:t>Ha: There is statistically significant difference in age at sale based on build quality</a:t>
            </a:r>
          </a:p>
          <a:p>
            <a:endParaRPr lang="en-US" dirty="0"/>
          </a:p>
          <a:p>
            <a:endParaRPr lang="en-US" dirty="0"/>
          </a:p>
          <a:p>
            <a:endParaRPr lang="en-US" dirty="0"/>
          </a:p>
          <a:p>
            <a:endParaRPr lang="en-US" dirty="0"/>
          </a:p>
          <a:p>
            <a:endParaRPr lang="en-US" dirty="0"/>
          </a:p>
          <a:p>
            <a:r>
              <a:rPr lang="en-US" dirty="0"/>
              <a:t>The one way analysis of variance shows that at F(4, 17563) = 63, p&lt;0.05. Thus we reject the null hypothesis and conclude that there is statistically significant difference in age at sale based on build quality.</a:t>
            </a:r>
          </a:p>
          <a:p>
            <a:r>
              <a:rPr lang="en-US" dirty="0"/>
              <a:t>Thus, there is need to conduct post hoc analysis to determine which groups are different</a:t>
            </a:r>
          </a:p>
          <a:p>
            <a:endParaRPr lang="en-KE" dirty="0"/>
          </a:p>
        </p:txBody>
      </p:sp>
      <p:pic>
        <p:nvPicPr>
          <p:cNvPr id="4" name="Picture 3">
            <a:extLst>
              <a:ext uri="{FF2B5EF4-FFF2-40B4-BE49-F238E27FC236}">
                <a16:creationId xmlns:a16="http://schemas.microsoft.com/office/drawing/2014/main" id="{F74396E1-D780-4E24-81EA-E1ED9B43905E}"/>
              </a:ext>
            </a:extLst>
          </p:cNvPr>
          <p:cNvPicPr>
            <a:picLocks noChangeAspect="1"/>
          </p:cNvPicPr>
          <p:nvPr/>
        </p:nvPicPr>
        <p:blipFill>
          <a:blip r:embed="rId2"/>
          <a:stretch>
            <a:fillRect/>
          </a:stretch>
        </p:blipFill>
        <p:spPr>
          <a:xfrm>
            <a:off x="4396960" y="2535152"/>
            <a:ext cx="4269962" cy="1778552"/>
          </a:xfrm>
          <a:prstGeom prst="rect">
            <a:avLst/>
          </a:prstGeom>
        </p:spPr>
      </p:pic>
    </p:spTree>
    <p:extLst>
      <p:ext uri="{BB962C8B-B14F-4D97-AF65-F5344CB8AC3E}">
        <p14:creationId xmlns:p14="http://schemas.microsoft.com/office/powerpoint/2010/main" val="3635338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666A2-CD0A-44DC-A6A0-DCA4B6138F84}"/>
              </a:ext>
            </a:extLst>
          </p:cNvPr>
          <p:cNvSpPr>
            <a:spLocks noGrp="1"/>
          </p:cNvSpPr>
          <p:nvPr>
            <p:ph type="title"/>
          </p:nvPr>
        </p:nvSpPr>
        <p:spPr/>
        <p:txBody>
          <a:bodyPr/>
          <a:lstStyle/>
          <a:p>
            <a:r>
              <a:rPr lang="en-US" dirty="0"/>
              <a:t>Analysis of variance </a:t>
            </a:r>
            <a:endParaRPr lang="en-KE" dirty="0"/>
          </a:p>
        </p:txBody>
      </p:sp>
      <p:sp>
        <p:nvSpPr>
          <p:cNvPr id="3" name="Content Placeholder 2">
            <a:extLst>
              <a:ext uri="{FF2B5EF4-FFF2-40B4-BE49-F238E27FC236}">
                <a16:creationId xmlns:a16="http://schemas.microsoft.com/office/drawing/2014/main" id="{1B1805C5-6791-493B-A978-DB9750F2F579}"/>
              </a:ext>
            </a:extLst>
          </p:cNvPr>
          <p:cNvSpPr>
            <a:spLocks noGrp="1"/>
          </p:cNvSpPr>
          <p:nvPr>
            <p:ph idx="1"/>
          </p:nvPr>
        </p:nvSpPr>
        <p:spPr>
          <a:xfrm>
            <a:off x="3869268" y="1123837"/>
            <a:ext cx="7315200" cy="5369727"/>
          </a:xfrm>
        </p:spPr>
        <p:txBody>
          <a:bodyPr>
            <a:normAutofit lnSpcReduction="10000"/>
          </a:bodyPr>
          <a:lstStyle/>
          <a:p>
            <a:r>
              <a:rPr lang="en-US" dirty="0"/>
              <a:t>Post hoc analysis </a:t>
            </a:r>
          </a:p>
          <a:p>
            <a:endParaRPr lang="en-US" dirty="0"/>
          </a:p>
          <a:p>
            <a:endParaRPr lang="en-US" dirty="0"/>
          </a:p>
          <a:p>
            <a:endParaRPr lang="en-US" dirty="0"/>
          </a:p>
          <a:p>
            <a:endParaRPr lang="en-US" dirty="0"/>
          </a:p>
          <a:p>
            <a:endParaRPr lang="en-US" dirty="0"/>
          </a:p>
          <a:p>
            <a:endParaRPr lang="en-US" dirty="0"/>
          </a:p>
          <a:p>
            <a:endParaRPr lang="en-US" dirty="0"/>
          </a:p>
          <a:p>
            <a:r>
              <a:rPr lang="en-US" dirty="0"/>
              <a:t>Tukey pairwise post hoc analysis was performed where there is was no significant difference in Excellent, Good and very good. The results also showed that there was no significant difference between very good and average.</a:t>
            </a:r>
          </a:p>
          <a:p>
            <a:r>
              <a:rPr lang="en-US" dirty="0"/>
              <a:t>The group, fair was statistically different from all the other groups included in the analysis assessing build quality based on age at sale.</a:t>
            </a:r>
          </a:p>
          <a:p>
            <a:endParaRPr lang="en-KE" dirty="0"/>
          </a:p>
        </p:txBody>
      </p:sp>
      <p:pic>
        <p:nvPicPr>
          <p:cNvPr id="4" name="Picture 3">
            <a:extLst>
              <a:ext uri="{FF2B5EF4-FFF2-40B4-BE49-F238E27FC236}">
                <a16:creationId xmlns:a16="http://schemas.microsoft.com/office/drawing/2014/main" id="{28EBF890-A464-4960-BB6C-5185BE5DBB83}"/>
              </a:ext>
            </a:extLst>
          </p:cNvPr>
          <p:cNvPicPr>
            <a:picLocks noChangeAspect="1"/>
          </p:cNvPicPr>
          <p:nvPr/>
        </p:nvPicPr>
        <p:blipFill>
          <a:blip r:embed="rId2"/>
          <a:stretch>
            <a:fillRect/>
          </a:stretch>
        </p:blipFill>
        <p:spPr>
          <a:xfrm>
            <a:off x="4068050" y="1839291"/>
            <a:ext cx="4981575" cy="2189370"/>
          </a:xfrm>
          <a:prstGeom prst="rect">
            <a:avLst/>
          </a:prstGeom>
        </p:spPr>
      </p:pic>
    </p:spTree>
    <p:extLst>
      <p:ext uri="{BB962C8B-B14F-4D97-AF65-F5344CB8AC3E}">
        <p14:creationId xmlns:p14="http://schemas.microsoft.com/office/powerpoint/2010/main" val="2370218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96F40-C80D-4CDE-B0DF-30FAB6411421}"/>
              </a:ext>
            </a:extLst>
          </p:cNvPr>
          <p:cNvSpPr>
            <a:spLocks noGrp="1"/>
          </p:cNvSpPr>
          <p:nvPr>
            <p:ph type="title"/>
          </p:nvPr>
        </p:nvSpPr>
        <p:spPr/>
        <p:txBody>
          <a:bodyPr/>
          <a:lstStyle/>
          <a:p>
            <a:r>
              <a:rPr lang="en-US" dirty="0"/>
              <a:t>Regression analysis </a:t>
            </a:r>
            <a:endParaRPr lang="en-KE" dirty="0"/>
          </a:p>
        </p:txBody>
      </p:sp>
      <p:sp>
        <p:nvSpPr>
          <p:cNvPr id="3" name="Content Placeholder 2">
            <a:extLst>
              <a:ext uri="{FF2B5EF4-FFF2-40B4-BE49-F238E27FC236}">
                <a16:creationId xmlns:a16="http://schemas.microsoft.com/office/drawing/2014/main" id="{FE46B50B-5AB0-4E70-BFCD-77B4A8D8EE06}"/>
              </a:ext>
            </a:extLst>
          </p:cNvPr>
          <p:cNvSpPr>
            <a:spLocks noGrp="1"/>
          </p:cNvSpPr>
          <p:nvPr>
            <p:ph idx="1"/>
          </p:nvPr>
        </p:nvSpPr>
        <p:spPr/>
        <p:txBody>
          <a:bodyPr/>
          <a:lstStyle/>
          <a:p>
            <a:r>
              <a:rPr lang="en-US" dirty="0"/>
              <a:t>Regression analysis present a strong emphasis on the underlying variables based on assessment of the existing dependent and independent variables.</a:t>
            </a:r>
          </a:p>
          <a:p>
            <a:r>
              <a:rPr lang="en-US" dirty="0"/>
              <a:t>Question 1:</a:t>
            </a:r>
          </a:p>
          <a:p>
            <a:r>
              <a:rPr lang="en-US" dirty="0"/>
              <a:t>Does the number of  fireplaces predict sale price ?</a:t>
            </a:r>
          </a:p>
          <a:p>
            <a:r>
              <a:rPr lang="en-US" dirty="0"/>
              <a:t>Question 2</a:t>
            </a:r>
          </a:p>
          <a:p>
            <a:r>
              <a:rPr lang="en-US" dirty="0"/>
              <a:t>Does age at sale, remodeled and number of bathrooms predict sale price?</a:t>
            </a:r>
            <a:endParaRPr lang="en-KE" dirty="0"/>
          </a:p>
        </p:txBody>
      </p:sp>
    </p:spTree>
    <p:extLst>
      <p:ext uri="{BB962C8B-B14F-4D97-AF65-F5344CB8AC3E}">
        <p14:creationId xmlns:p14="http://schemas.microsoft.com/office/powerpoint/2010/main" val="1436210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5D74D-C83D-4EB3-B6CC-206CBA4025C4}"/>
              </a:ext>
            </a:extLst>
          </p:cNvPr>
          <p:cNvSpPr>
            <a:spLocks noGrp="1"/>
          </p:cNvSpPr>
          <p:nvPr>
            <p:ph type="title"/>
          </p:nvPr>
        </p:nvSpPr>
        <p:spPr/>
        <p:txBody>
          <a:bodyPr/>
          <a:lstStyle/>
          <a:p>
            <a:r>
              <a:rPr lang="en-US" dirty="0"/>
              <a:t>Regression analysis </a:t>
            </a:r>
            <a:endParaRPr lang="en-KE" dirty="0"/>
          </a:p>
        </p:txBody>
      </p:sp>
      <p:sp>
        <p:nvSpPr>
          <p:cNvPr id="3" name="Content Placeholder 2">
            <a:extLst>
              <a:ext uri="{FF2B5EF4-FFF2-40B4-BE49-F238E27FC236}">
                <a16:creationId xmlns:a16="http://schemas.microsoft.com/office/drawing/2014/main" id="{9DC60036-AE79-41F8-BB14-FFA5897A56B7}"/>
              </a:ext>
            </a:extLst>
          </p:cNvPr>
          <p:cNvSpPr>
            <a:spLocks noGrp="1"/>
          </p:cNvSpPr>
          <p:nvPr>
            <p:ph idx="1"/>
          </p:nvPr>
        </p:nvSpPr>
        <p:spPr>
          <a:xfrm>
            <a:off x="3869267" y="864108"/>
            <a:ext cx="7633619" cy="5120640"/>
          </a:xfrm>
        </p:spPr>
        <p:txBody>
          <a:bodyPr>
            <a:normAutofit lnSpcReduction="10000"/>
          </a:bodyPr>
          <a:lstStyle/>
          <a:p>
            <a:endParaRPr lang="en-US" b="1" dirty="0"/>
          </a:p>
          <a:p>
            <a:r>
              <a:rPr lang="en-US" b="1" dirty="0"/>
              <a:t>Question 1</a:t>
            </a:r>
          </a:p>
          <a:p>
            <a:r>
              <a:rPr lang="en-US" dirty="0"/>
              <a:t>Ho: The number of  fireplaces does not predict sale price.</a:t>
            </a:r>
          </a:p>
          <a:p>
            <a:r>
              <a:rPr lang="en-US" dirty="0"/>
              <a:t>Ha: The number of fireplaces does predict sale predict.</a:t>
            </a:r>
          </a:p>
          <a:p>
            <a:endParaRPr lang="en-US" dirty="0"/>
          </a:p>
          <a:p>
            <a:endParaRPr lang="en-US" dirty="0"/>
          </a:p>
          <a:p>
            <a:endParaRPr lang="en-US" dirty="0"/>
          </a:p>
          <a:p>
            <a:r>
              <a:rPr lang="en-US" dirty="0"/>
              <a:t>The analysis of linear regression analysis showed that fireplaces was a significant predictor of sale price , p&lt;0.05.</a:t>
            </a:r>
          </a:p>
          <a:p>
            <a:r>
              <a:rPr lang="en-US" dirty="0"/>
              <a:t>The model summary shows that 22.14% of sale price is explained by fireplaces.</a:t>
            </a:r>
          </a:p>
          <a:p>
            <a:r>
              <a:rPr lang="en-US" b="1" dirty="0"/>
              <a:t>Regression Equation</a:t>
            </a:r>
          </a:p>
          <a:p>
            <a:r>
              <a:rPr lang="en-GB" dirty="0"/>
              <a:t>Sale price (y)=368464 + 173418 Fireplaces	</a:t>
            </a:r>
          </a:p>
          <a:p>
            <a:endParaRPr lang="en-KE" dirty="0"/>
          </a:p>
        </p:txBody>
      </p:sp>
      <p:pic>
        <p:nvPicPr>
          <p:cNvPr id="6" name="Picture 5">
            <a:extLst>
              <a:ext uri="{FF2B5EF4-FFF2-40B4-BE49-F238E27FC236}">
                <a16:creationId xmlns:a16="http://schemas.microsoft.com/office/drawing/2014/main" id="{33DE3ADB-E357-47B2-A8E0-2A4A779A94C4}"/>
              </a:ext>
            </a:extLst>
          </p:cNvPr>
          <p:cNvPicPr>
            <a:picLocks noChangeAspect="1"/>
          </p:cNvPicPr>
          <p:nvPr/>
        </p:nvPicPr>
        <p:blipFill>
          <a:blip r:embed="rId2"/>
          <a:stretch>
            <a:fillRect/>
          </a:stretch>
        </p:blipFill>
        <p:spPr>
          <a:xfrm>
            <a:off x="3869268" y="2348103"/>
            <a:ext cx="3554343" cy="1076325"/>
          </a:xfrm>
          <a:prstGeom prst="rect">
            <a:avLst/>
          </a:prstGeom>
        </p:spPr>
      </p:pic>
      <p:pic>
        <p:nvPicPr>
          <p:cNvPr id="7" name="Picture 6">
            <a:extLst>
              <a:ext uri="{FF2B5EF4-FFF2-40B4-BE49-F238E27FC236}">
                <a16:creationId xmlns:a16="http://schemas.microsoft.com/office/drawing/2014/main" id="{2001CA0E-DBFD-4C88-9A10-FA336FECF857}"/>
              </a:ext>
            </a:extLst>
          </p:cNvPr>
          <p:cNvPicPr>
            <a:picLocks noChangeAspect="1"/>
          </p:cNvPicPr>
          <p:nvPr/>
        </p:nvPicPr>
        <p:blipFill>
          <a:blip r:embed="rId3"/>
          <a:stretch>
            <a:fillRect/>
          </a:stretch>
        </p:blipFill>
        <p:spPr>
          <a:xfrm>
            <a:off x="7923879" y="2583105"/>
            <a:ext cx="2276475" cy="904875"/>
          </a:xfrm>
          <a:prstGeom prst="rect">
            <a:avLst/>
          </a:prstGeom>
        </p:spPr>
      </p:pic>
    </p:spTree>
    <p:extLst>
      <p:ext uri="{BB962C8B-B14F-4D97-AF65-F5344CB8AC3E}">
        <p14:creationId xmlns:p14="http://schemas.microsoft.com/office/powerpoint/2010/main" val="1767360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A13E1-B262-478A-AA25-7D7B3E54283D}"/>
              </a:ext>
            </a:extLst>
          </p:cNvPr>
          <p:cNvSpPr>
            <a:spLocks noGrp="1"/>
          </p:cNvSpPr>
          <p:nvPr>
            <p:ph type="title"/>
          </p:nvPr>
        </p:nvSpPr>
        <p:spPr/>
        <p:txBody>
          <a:bodyPr/>
          <a:lstStyle/>
          <a:p>
            <a:r>
              <a:rPr lang="en-US" dirty="0"/>
              <a:t>Regression analysis </a:t>
            </a:r>
            <a:endParaRPr lang="en-KE" dirty="0"/>
          </a:p>
        </p:txBody>
      </p:sp>
      <p:sp>
        <p:nvSpPr>
          <p:cNvPr id="3" name="Content Placeholder 2">
            <a:extLst>
              <a:ext uri="{FF2B5EF4-FFF2-40B4-BE49-F238E27FC236}">
                <a16:creationId xmlns:a16="http://schemas.microsoft.com/office/drawing/2014/main" id="{CDA465F8-1547-4983-9BA8-903BFE414F69}"/>
              </a:ext>
            </a:extLst>
          </p:cNvPr>
          <p:cNvSpPr>
            <a:spLocks noGrp="1"/>
          </p:cNvSpPr>
          <p:nvPr>
            <p:ph idx="1"/>
          </p:nvPr>
        </p:nvSpPr>
        <p:spPr>
          <a:xfrm>
            <a:off x="3869267" y="357809"/>
            <a:ext cx="7911915" cy="6361043"/>
          </a:xfrm>
        </p:spPr>
        <p:txBody>
          <a:bodyPr>
            <a:normAutofit/>
          </a:bodyPr>
          <a:lstStyle/>
          <a:p>
            <a:r>
              <a:rPr lang="en-US" dirty="0"/>
              <a:t>Question 2</a:t>
            </a:r>
          </a:p>
          <a:p>
            <a:r>
              <a:rPr lang="en-US" dirty="0"/>
              <a:t>Ho: Age at sale, remodeled and number of bathrooms do not predict sale price.</a:t>
            </a:r>
          </a:p>
          <a:p>
            <a:r>
              <a:rPr lang="en-US" dirty="0"/>
              <a:t>Ha: Age at sale, remodeled and number of bathrooms do not predict sale price.</a:t>
            </a:r>
          </a:p>
          <a:p>
            <a:endParaRPr lang="en-US" dirty="0"/>
          </a:p>
          <a:p>
            <a:endParaRPr lang="en-US" dirty="0"/>
          </a:p>
          <a:p>
            <a:endParaRPr lang="en-US" dirty="0"/>
          </a:p>
          <a:p>
            <a:endParaRPr lang="en-US" dirty="0"/>
          </a:p>
          <a:p>
            <a:endParaRPr lang="en-US" dirty="0"/>
          </a:p>
          <a:p>
            <a:r>
              <a:rPr lang="en-US" dirty="0"/>
              <a:t>The multiple linear regression shows that age at sale, remodeled and baths , p&lt;0.05, are statistically significant predictors of sale price.</a:t>
            </a:r>
          </a:p>
          <a:p>
            <a:r>
              <a:rPr lang="en-US" dirty="0"/>
              <a:t>These variables predict 18.67% of the sale price.</a:t>
            </a:r>
          </a:p>
          <a:p>
            <a:r>
              <a:rPr lang="en-US" dirty="0"/>
              <a:t>The regression equation is </a:t>
            </a:r>
            <a:r>
              <a:rPr lang="en-US" b="1" dirty="0"/>
              <a:t>		</a:t>
            </a:r>
            <a:endParaRPr lang="en-US" dirty="0"/>
          </a:p>
          <a:p>
            <a:r>
              <a:rPr lang="en-GB" dirty="0"/>
              <a:t>(0) Sale (y)=243249 - 2098 age at sale + 105648 baths + 71024 remodelled</a:t>
            </a:r>
            <a:r>
              <a:rPr lang="en-KE" dirty="0"/>
              <a:t>	 </a:t>
            </a:r>
          </a:p>
          <a:p>
            <a:endParaRPr lang="en-KE" dirty="0"/>
          </a:p>
        </p:txBody>
      </p:sp>
      <p:pic>
        <p:nvPicPr>
          <p:cNvPr id="4" name="Picture 3">
            <a:extLst>
              <a:ext uri="{FF2B5EF4-FFF2-40B4-BE49-F238E27FC236}">
                <a16:creationId xmlns:a16="http://schemas.microsoft.com/office/drawing/2014/main" id="{BA02204A-AFA5-4AF0-9BF6-3E474BF0FABE}"/>
              </a:ext>
            </a:extLst>
          </p:cNvPr>
          <p:cNvPicPr>
            <a:picLocks noChangeAspect="1"/>
          </p:cNvPicPr>
          <p:nvPr/>
        </p:nvPicPr>
        <p:blipFill>
          <a:blip r:embed="rId2"/>
          <a:stretch>
            <a:fillRect/>
          </a:stretch>
        </p:blipFill>
        <p:spPr>
          <a:xfrm>
            <a:off x="5525790" y="1990431"/>
            <a:ext cx="3710975" cy="2024977"/>
          </a:xfrm>
          <a:prstGeom prst="rect">
            <a:avLst/>
          </a:prstGeom>
        </p:spPr>
      </p:pic>
    </p:spTree>
    <p:extLst>
      <p:ext uri="{BB962C8B-B14F-4D97-AF65-F5344CB8AC3E}">
        <p14:creationId xmlns:p14="http://schemas.microsoft.com/office/powerpoint/2010/main" val="2481691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41AD1-E318-41D0-8186-7A50F85C25AC}"/>
              </a:ext>
            </a:extLst>
          </p:cNvPr>
          <p:cNvSpPr>
            <a:spLocks noGrp="1"/>
          </p:cNvSpPr>
          <p:nvPr>
            <p:ph type="title"/>
          </p:nvPr>
        </p:nvSpPr>
        <p:spPr/>
        <p:txBody>
          <a:bodyPr/>
          <a:lstStyle/>
          <a:p>
            <a:r>
              <a:rPr lang="en-US" dirty="0"/>
              <a:t>Discussion </a:t>
            </a:r>
            <a:endParaRPr lang="en-KE" dirty="0"/>
          </a:p>
        </p:txBody>
      </p:sp>
      <p:sp>
        <p:nvSpPr>
          <p:cNvPr id="3" name="Content Placeholder 2">
            <a:extLst>
              <a:ext uri="{FF2B5EF4-FFF2-40B4-BE49-F238E27FC236}">
                <a16:creationId xmlns:a16="http://schemas.microsoft.com/office/drawing/2014/main" id="{0FCF27A6-4759-4353-9D7D-E89F9F32266D}"/>
              </a:ext>
            </a:extLst>
          </p:cNvPr>
          <p:cNvSpPr>
            <a:spLocks noGrp="1"/>
          </p:cNvSpPr>
          <p:nvPr>
            <p:ph idx="1"/>
          </p:nvPr>
        </p:nvSpPr>
        <p:spPr>
          <a:xfrm>
            <a:off x="3869268" y="864107"/>
            <a:ext cx="7315200" cy="5616205"/>
          </a:xfrm>
        </p:spPr>
        <p:txBody>
          <a:bodyPr/>
          <a:lstStyle/>
          <a:p>
            <a:pPr>
              <a:lnSpc>
                <a:spcPct val="150000"/>
              </a:lnSpc>
            </a:pPr>
            <a:r>
              <a:rPr lang="en-US" dirty="0"/>
              <a:t>The analysis has provided an understanding of three different statistical tests that have provided a crucial knowledge on various concepts based on DC home Price data.</a:t>
            </a:r>
          </a:p>
          <a:p>
            <a:pPr>
              <a:lnSpc>
                <a:spcPct val="150000"/>
              </a:lnSpc>
            </a:pPr>
            <a:r>
              <a:rPr lang="en-US" dirty="0"/>
              <a:t>The confidence interval analysis determined that there was a significant mean different difference between SQFT Finished basement and SQFT unfinished basement. This means that SQFT with finished basement attracts a higher price which is a major factor in improving efficiency and maximize the selling price by ensuring that there is better integration of important factors that help diversify outcomes.</a:t>
            </a:r>
            <a:endParaRPr lang="en-KE" dirty="0"/>
          </a:p>
        </p:txBody>
      </p:sp>
    </p:spTree>
    <p:extLst>
      <p:ext uri="{BB962C8B-B14F-4D97-AF65-F5344CB8AC3E}">
        <p14:creationId xmlns:p14="http://schemas.microsoft.com/office/powerpoint/2010/main" val="3025050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04A40-33E6-4CB7-A077-403E60C92364}"/>
              </a:ext>
            </a:extLst>
          </p:cNvPr>
          <p:cNvSpPr>
            <a:spLocks noGrp="1"/>
          </p:cNvSpPr>
          <p:nvPr>
            <p:ph type="title"/>
          </p:nvPr>
        </p:nvSpPr>
        <p:spPr/>
        <p:txBody>
          <a:bodyPr/>
          <a:lstStyle/>
          <a:p>
            <a:r>
              <a:rPr lang="en-US" dirty="0"/>
              <a:t>Discussion </a:t>
            </a:r>
            <a:endParaRPr lang="en-KE" dirty="0"/>
          </a:p>
        </p:txBody>
      </p:sp>
      <p:sp>
        <p:nvSpPr>
          <p:cNvPr id="3" name="Content Placeholder 2">
            <a:extLst>
              <a:ext uri="{FF2B5EF4-FFF2-40B4-BE49-F238E27FC236}">
                <a16:creationId xmlns:a16="http://schemas.microsoft.com/office/drawing/2014/main" id="{2236AF47-46CB-40AD-B4DC-25D9597E6FDD}"/>
              </a:ext>
            </a:extLst>
          </p:cNvPr>
          <p:cNvSpPr>
            <a:spLocks noGrp="1"/>
          </p:cNvSpPr>
          <p:nvPr>
            <p:ph idx="1"/>
          </p:nvPr>
        </p:nvSpPr>
        <p:spPr/>
        <p:txBody>
          <a:bodyPr/>
          <a:lstStyle/>
          <a:p>
            <a:pPr>
              <a:lnSpc>
                <a:spcPct val="150000"/>
              </a:lnSpc>
            </a:pPr>
            <a:r>
              <a:rPr lang="en-US" dirty="0"/>
              <a:t>Analysis of variance sought to determine whether there is difference between build quality groups. </a:t>
            </a:r>
          </a:p>
          <a:p>
            <a:pPr>
              <a:lnSpc>
                <a:spcPct val="150000"/>
              </a:lnSpc>
            </a:pPr>
            <a:r>
              <a:rPr lang="en-US" dirty="0"/>
              <a:t>The findings obtained different results based on the continuous dependent that was included. Post hoc analysis was important in helping improve the outcomes.</a:t>
            </a:r>
          </a:p>
          <a:p>
            <a:pPr>
              <a:lnSpc>
                <a:spcPct val="150000"/>
              </a:lnSpc>
            </a:pPr>
            <a:r>
              <a:rPr lang="en-US" dirty="0"/>
              <a:t>There are different factors that influence sale price to a varying degree.</a:t>
            </a:r>
          </a:p>
          <a:p>
            <a:pPr>
              <a:lnSpc>
                <a:spcPct val="150000"/>
              </a:lnSpc>
            </a:pPr>
            <a:r>
              <a:rPr lang="en-US" dirty="0"/>
              <a:t>Fireplaces, baths age at sale, and  whether the house was remodeled provide a key emphasis on better processes that help improve the overall performance. </a:t>
            </a:r>
          </a:p>
        </p:txBody>
      </p:sp>
    </p:spTree>
    <p:extLst>
      <p:ext uri="{BB962C8B-B14F-4D97-AF65-F5344CB8AC3E}">
        <p14:creationId xmlns:p14="http://schemas.microsoft.com/office/powerpoint/2010/main" val="908901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E3C4D-D370-4E38-A89E-7EECF0D2289D}"/>
              </a:ext>
            </a:extLst>
          </p:cNvPr>
          <p:cNvSpPr>
            <a:spLocks noGrp="1"/>
          </p:cNvSpPr>
          <p:nvPr>
            <p:ph type="title"/>
          </p:nvPr>
        </p:nvSpPr>
        <p:spPr/>
        <p:txBody>
          <a:bodyPr/>
          <a:lstStyle/>
          <a:p>
            <a:r>
              <a:rPr lang="en-US" dirty="0"/>
              <a:t>Discussion </a:t>
            </a:r>
            <a:endParaRPr lang="en-KE" dirty="0"/>
          </a:p>
        </p:txBody>
      </p:sp>
      <p:sp>
        <p:nvSpPr>
          <p:cNvPr id="3" name="Content Placeholder 2">
            <a:extLst>
              <a:ext uri="{FF2B5EF4-FFF2-40B4-BE49-F238E27FC236}">
                <a16:creationId xmlns:a16="http://schemas.microsoft.com/office/drawing/2014/main" id="{275D1A94-9B72-4446-BCD7-59864682963B}"/>
              </a:ext>
            </a:extLst>
          </p:cNvPr>
          <p:cNvSpPr>
            <a:spLocks noGrp="1"/>
          </p:cNvSpPr>
          <p:nvPr>
            <p:ph idx="1"/>
          </p:nvPr>
        </p:nvSpPr>
        <p:spPr/>
        <p:txBody>
          <a:bodyPr/>
          <a:lstStyle/>
          <a:p>
            <a:pPr>
              <a:lnSpc>
                <a:spcPct val="150000"/>
              </a:lnSpc>
            </a:pPr>
            <a:r>
              <a:rPr lang="en-US" dirty="0"/>
              <a:t>Therefore in order to improve the sale price, it is important to increase efficiency  and maximize profits.</a:t>
            </a:r>
          </a:p>
          <a:p>
            <a:pPr>
              <a:lnSpc>
                <a:spcPct val="150000"/>
              </a:lnSpc>
            </a:pPr>
            <a:r>
              <a:rPr lang="en-US" dirty="0"/>
              <a:t>The different factors that have been included have provided a strong assessment </a:t>
            </a:r>
            <a:r>
              <a:rPr lang="en-US" dirty="0" err="1"/>
              <a:t>oF</a:t>
            </a:r>
            <a:r>
              <a:rPr lang="en-US" dirty="0"/>
              <a:t> specific factors that help modify organizational performance.</a:t>
            </a:r>
          </a:p>
          <a:p>
            <a:pPr>
              <a:lnSpc>
                <a:spcPct val="150000"/>
              </a:lnSpc>
            </a:pPr>
            <a:r>
              <a:rPr lang="en-US" dirty="0"/>
              <a:t>The limitation of the study is that there is no understanding on how the data was collected hence difficult to prove that the data is not biased.</a:t>
            </a:r>
            <a:endParaRPr lang="en-KE" dirty="0"/>
          </a:p>
          <a:p>
            <a:pPr>
              <a:lnSpc>
                <a:spcPct val="150000"/>
              </a:lnSpc>
            </a:pPr>
            <a:endParaRPr lang="en-KE" dirty="0"/>
          </a:p>
        </p:txBody>
      </p:sp>
    </p:spTree>
    <p:extLst>
      <p:ext uri="{BB962C8B-B14F-4D97-AF65-F5344CB8AC3E}">
        <p14:creationId xmlns:p14="http://schemas.microsoft.com/office/powerpoint/2010/main" val="2992364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E49DB-F3C2-4810-AA84-65A25AE6C15A}"/>
              </a:ext>
            </a:extLst>
          </p:cNvPr>
          <p:cNvSpPr>
            <a:spLocks noGrp="1"/>
          </p:cNvSpPr>
          <p:nvPr>
            <p:ph type="title"/>
          </p:nvPr>
        </p:nvSpPr>
        <p:spPr/>
        <p:txBody>
          <a:bodyPr/>
          <a:lstStyle/>
          <a:p>
            <a:r>
              <a:rPr lang="en-US" dirty="0"/>
              <a:t>References </a:t>
            </a:r>
            <a:endParaRPr lang="en-KE" dirty="0"/>
          </a:p>
        </p:txBody>
      </p:sp>
      <p:sp>
        <p:nvSpPr>
          <p:cNvPr id="3" name="Content Placeholder 2">
            <a:extLst>
              <a:ext uri="{FF2B5EF4-FFF2-40B4-BE49-F238E27FC236}">
                <a16:creationId xmlns:a16="http://schemas.microsoft.com/office/drawing/2014/main" id="{AD3949A3-7C1D-4838-BD1A-531B3822C760}"/>
              </a:ext>
            </a:extLst>
          </p:cNvPr>
          <p:cNvSpPr>
            <a:spLocks noGrp="1"/>
          </p:cNvSpPr>
          <p:nvPr>
            <p:ph idx="1"/>
          </p:nvPr>
        </p:nvSpPr>
        <p:spPr/>
        <p:txBody>
          <a:bodyPr/>
          <a:lstStyle/>
          <a:p>
            <a:r>
              <a:rPr lang="en-US" dirty="0"/>
              <a:t>Greenland, S., </a:t>
            </a:r>
            <a:r>
              <a:rPr lang="en-US" dirty="0" err="1"/>
              <a:t>Senn</a:t>
            </a:r>
            <a:r>
              <a:rPr lang="en-US" dirty="0"/>
              <a:t>, S. J., Rothman, K. J., Carlin, J. B., Poole, C., Goodman, S. N., &amp; Altman, D. G. (2016). Statistical tests, P values, confidence intervals, and power: a guide to misinterpretations. </a:t>
            </a:r>
            <a:r>
              <a:rPr lang="en-US" i="1" dirty="0"/>
              <a:t>European journal of epidemiology</a:t>
            </a:r>
            <a:r>
              <a:rPr lang="en-US" dirty="0"/>
              <a:t>, </a:t>
            </a:r>
            <a:r>
              <a:rPr lang="en-US" i="1" dirty="0"/>
              <a:t>31</a:t>
            </a:r>
            <a:r>
              <a:rPr lang="en-US" dirty="0"/>
              <a:t>(4), 337-350.</a:t>
            </a:r>
          </a:p>
          <a:p>
            <a:r>
              <a:rPr lang="en-US" dirty="0"/>
              <a:t>Kim, H. J., Luo, J., Chen, H. S., Green, D., Buckman, D., Byrne, J., &amp; Feuer, E. J. (2017). Improved confidence interval for average annual percent change in trend analysis. </a:t>
            </a:r>
            <a:r>
              <a:rPr lang="en-US" i="1" dirty="0"/>
              <a:t>Statistics in medicine</a:t>
            </a:r>
            <a:r>
              <a:rPr lang="en-US" dirty="0"/>
              <a:t>, </a:t>
            </a:r>
            <a:r>
              <a:rPr lang="en-US" i="1" dirty="0"/>
              <a:t>36</a:t>
            </a:r>
            <a:r>
              <a:rPr lang="en-US" dirty="0"/>
              <a:t>(19), 3059-3074.</a:t>
            </a:r>
          </a:p>
          <a:p>
            <a:r>
              <a:rPr lang="en-GB" dirty="0" err="1"/>
              <a:t>Kamper</a:t>
            </a:r>
            <a:r>
              <a:rPr lang="en-GB" dirty="0"/>
              <a:t>, S. J. (2019). Showing confidence (intervals). </a:t>
            </a:r>
            <a:r>
              <a:rPr lang="en-GB" i="1" dirty="0"/>
              <a:t>Brazilian journal of physical therapy</a:t>
            </a:r>
            <a:r>
              <a:rPr lang="en-GB" dirty="0"/>
              <a:t>, </a:t>
            </a:r>
            <a:r>
              <a:rPr lang="en-GB" i="1" dirty="0"/>
              <a:t>23</a:t>
            </a:r>
            <a:r>
              <a:rPr lang="en-GB" dirty="0"/>
              <a:t>(4), 277.</a:t>
            </a:r>
          </a:p>
          <a:p>
            <a:endParaRPr lang="en-US" dirty="0"/>
          </a:p>
          <a:p>
            <a:endParaRPr lang="en-KE" dirty="0"/>
          </a:p>
        </p:txBody>
      </p:sp>
    </p:spTree>
    <p:extLst>
      <p:ext uri="{BB962C8B-B14F-4D97-AF65-F5344CB8AC3E}">
        <p14:creationId xmlns:p14="http://schemas.microsoft.com/office/powerpoint/2010/main" val="1651748572"/>
      </p:ext>
    </p:extLst>
  </p:cSld>
  <p:clrMapOvr>
    <a:masterClrMapping/>
  </p:clrMapOvr>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Frame</Template>
  <TotalTime>649</TotalTime>
  <Words>1266</Words>
  <Application>Microsoft Office PowerPoint</Application>
  <PresentationFormat>Widescreen</PresentationFormat>
  <Paragraphs>135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Corbel</vt:lpstr>
      <vt:lpstr>Wingdings 2</vt:lpstr>
      <vt:lpstr>Frame</vt:lpstr>
      <vt:lpstr>Business analytical project Report </vt:lpstr>
      <vt:lpstr>Introduction </vt:lpstr>
      <vt:lpstr>Confidence intervals –Research question </vt:lpstr>
      <vt:lpstr>Confidence intervals</vt:lpstr>
      <vt:lpstr>Confidence intervals</vt:lpstr>
      <vt:lpstr>Analysis of variance </vt:lpstr>
      <vt:lpstr>Analysis of variance</vt:lpstr>
      <vt:lpstr>Analysis of variance </vt:lpstr>
      <vt:lpstr>Analysis of variance </vt:lpstr>
      <vt:lpstr>Analysis of variance </vt:lpstr>
      <vt:lpstr>Regression analysis </vt:lpstr>
      <vt:lpstr>Regression analysis </vt:lpstr>
      <vt:lpstr>Regression analysis </vt:lpstr>
      <vt:lpstr>Discussion </vt:lpstr>
      <vt:lpstr>Discussion </vt:lpstr>
      <vt:lpstr>Discussion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19</cp:revision>
  <dcterms:created xsi:type="dcterms:W3CDTF">2019-12-11T21:12:24Z</dcterms:created>
  <dcterms:modified xsi:type="dcterms:W3CDTF">2019-12-12T11:12:36Z</dcterms:modified>
</cp:coreProperties>
</file>